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80" r:id="rId20"/>
    <p:sldId id="281" r:id="rId21"/>
    <p:sldId id="276" r:id="rId22"/>
    <p:sldId id="278" r:id="rId23"/>
    <p:sldId id="279" r:id="rId24"/>
    <p:sldId id="282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5439"/>
  </p:normalViewPr>
  <p:slideViewPr>
    <p:cSldViewPr snapToGrid="0" snapToObjects="1">
      <p:cViewPr varScale="1">
        <p:scale>
          <a:sx n="107" d="100"/>
          <a:sy n="107" d="100"/>
        </p:scale>
        <p:origin x="20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66A01E-8200-A843-BDA7-F4265CAAC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A50146D-0ABE-464D-B507-AAC3400226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13E2E0-BE79-E94F-A5C0-D643C21E9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B7ADC-4201-CB44-8790-829148B798AB}" type="datetimeFigureOut">
              <a:rPr kumimoji="1" lang="zh-CN" altLang="en-US" smtClean="0"/>
              <a:t>2020/9/17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6350D3-E9C3-8246-855B-DBAA3A362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24BA67-2B15-2047-B47B-69704AD22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B8CA0-4EE3-1641-9F9C-13AC17279E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1203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A00721-4C9E-2E42-9851-1E36F6256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1736B03-9B1D-DB4B-9183-C08ED73795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F5FECF-3024-B545-A78B-34A79F6F7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B7ADC-4201-CB44-8790-829148B798AB}" type="datetimeFigureOut">
              <a:rPr kumimoji="1" lang="zh-CN" altLang="en-US" smtClean="0"/>
              <a:t>2020/9/17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4A45F7-EDC1-0A4E-81A3-49EC623C2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C12C0C-B749-EB40-A01B-C374370C8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B8CA0-4EE3-1641-9F9C-13AC17279E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9770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B4B9E16-DBD8-3549-B5FA-15B5F9391C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C37AD3F-4BD9-D249-ABB0-D691DC453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4626BE-DFB1-364C-9953-8C81CCDF0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B7ADC-4201-CB44-8790-829148B798AB}" type="datetimeFigureOut">
              <a:rPr kumimoji="1" lang="zh-CN" altLang="en-US" smtClean="0"/>
              <a:t>2020/9/17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5DADD8-451C-924B-9FF6-EC3277C46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0F3E38-08F8-DA4F-90A7-B19735A70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B8CA0-4EE3-1641-9F9C-13AC17279E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2658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558CE5-454B-2B47-90FC-62D3FEFB2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B00509-00C0-B840-B494-B16E98140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516D22-664D-024A-8746-22B95FB54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B7ADC-4201-CB44-8790-829148B798AB}" type="datetimeFigureOut">
              <a:rPr kumimoji="1" lang="zh-CN" altLang="en-US" smtClean="0"/>
              <a:t>2020/9/17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DC7B0B-7F4B-D340-B430-C5C21B444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95F8B2-7725-324E-A2B5-6E934F4C0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B8CA0-4EE3-1641-9F9C-13AC17279E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8113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9DF39E-0A2B-A245-B43B-573968844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17D244-D16A-2149-95E4-EF907987A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8209CE-6EF6-2F45-B909-47EFC72CC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B7ADC-4201-CB44-8790-829148B798AB}" type="datetimeFigureOut">
              <a:rPr kumimoji="1" lang="zh-CN" altLang="en-US" smtClean="0"/>
              <a:t>2020/9/17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E5CC7C-40B7-7B47-9B57-2D3D19A04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8F4E27-733F-0E4F-99AB-154560E88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B8CA0-4EE3-1641-9F9C-13AC17279E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9121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0D6221-6734-134A-B31F-DA89DB54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4E3292-C375-A149-85E3-882147DF50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E33E05-61F6-5D49-AEEA-7B5DF0CF1F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30FE945-BDB5-634E-9344-AE47041C4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B7ADC-4201-CB44-8790-829148B798AB}" type="datetimeFigureOut">
              <a:rPr kumimoji="1" lang="zh-CN" altLang="en-US" smtClean="0"/>
              <a:t>2020/9/17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C2E423-FF1D-844A-8146-D6E4C3966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749ECE-ECAD-9844-895F-DA973EED7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B8CA0-4EE3-1641-9F9C-13AC17279E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0773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4AA1D0-972D-2543-8E98-8433C0E43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FAD588-7CE4-784A-9429-B63B928DAE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9894FFF-73F5-794E-88BF-29C7876D12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C71AC6C-FEA7-5B41-A1B7-01ADF2959A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A91B617-0C50-9342-BAED-B91AD5A743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D376D72-44F3-4441-AE92-EBCB128ED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B7ADC-4201-CB44-8790-829148B798AB}" type="datetimeFigureOut">
              <a:rPr kumimoji="1" lang="zh-CN" altLang="en-US" smtClean="0"/>
              <a:t>2020/9/17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61EDD83-F35E-414D-A5D3-2D5109161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46591BA-1943-C941-BDFD-C0E781A0C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B8CA0-4EE3-1641-9F9C-13AC17279E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2719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6BE508-2C7A-EA4C-833F-6CC46ECDA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6730354-7567-E748-80AD-455A3B36C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B7ADC-4201-CB44-8790-829148B798AB}" type="datetimeFigureOut">
              <a:rPr kumimoji="1" lang="zh-CN" altLang="en-US" smtClean="0"/>
              <a:t>2020/9/17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C87DCBD-588F-3D47-93D6-893BBC429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6CD486D-54A4-344C-8213-915BDE195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B8CA0-4EE3-1641-9F9C-13AC17279E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5737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9B4A250-3633-4043-A2BE-7673B43E3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B7ADC-4201-CB44-8790-829148B798AB}" type="datetimeFigureOut">
              <a:rPr kumimoji="1" lang="zh-CN" altLang="en-US" smtClean="0"/>
              <a:t>2020/9/17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27DA995-6E7E-0B47-B7C2-4F4874AFA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839938-3948-8C4F-8EC8-B274A0E8E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B8CA0-4EE3-1641-9F9C-13AC17279E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0547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A6D5A6-B8E6-4F48-A2E6-5F312704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5CF67D-AB5A-D843-91F6-7BFFFD79F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672CDA7-F0B8-1E45-AEA4-D3B6A19A8B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26D61AD-1081-DE4A-BED7-58730CC13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B7ADC-4201-CB44-8790-829148B798AB}" type="datetimeFigureOut">
              <a:rPr kumimoji="1" lang="zh-CN" altLang="en-US" smtClean="0"/>
              <a:t>2020/9/17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6E9D52-ECB5-044B-852E-A7403CC22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7AE1AE4-4EAB-E94F-AD87-FE6609D0D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B8CA0-4EE3-1641-9F9C-13AC17279E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5312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7EB165-435B-C04E-890F-258EFFD0A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8C8B5E7-E882-CE42-ABEB-37D28B95F4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CB856DC-F713-9843-82A6-74BC058A1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447CA46-1BA0-4B47-9762-7D824AAB4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B7ADC-4201-CB44-8790-829148B798AB}" type="datetimeFigureOut">
              <a:rPr kumimoji="1" lang="zh-CN" altLang="en-US" smtClean="0"/>
              <a:t>2020/9/17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1E1CCF-4877-1F42-9F74-CEB7C4216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1D5429-5290-0647-8FE9-FAAAB5047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B8CA0-4EE3-1641-9F9C-13AC17279E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8877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53790D0-97D3-A14F-AFAA-23A05C236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7D52CA-69F3-434B-B8C9-646C0742D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5D421C-5D59-154B-9E57-EB422514B7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B7ADC-4201-CB44-8790-829148B798AB}" type="datetimeFigureOut">
              <a:rPr kumimoji="1" lang="zh-CN" altLang="en-US" smtClean="0"/>
              <a:t>2020/9/17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3745ED-D862-1E44-AEE5-9A14C1BBC4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804D14-9FE8-F144-93EC-3C88019896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3B8CA0-4EE3-1641-9F9C-13AC17279E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0173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asoup.or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D24A7-B746-7140-B939-707FC188B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6734" y="2049289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RTC</a:t>
            </a:r>
            <a:r>
              <a:rPr lang="zh-CN" altLang="en-US" dirty="0"/>
              <a:t>在传统流媒体行业的应用实践</a:t>
            </a:r>
            <a:br>
              <a:rPr lang="zh-CN" altLang="en-US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966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2146A1-B583-7342-93FF-1F6FCC1BE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系统架构和设计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991EAC-5930-1B4C-A8AF-0AD4A4ED6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0" y="1478071"/>
            <a:ext cx="66802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57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39FEF6-FB28-794E-8AD0-3FB911C75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边缘流媒体业务的接入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A6E17E-4000-9747-9715-637F63108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实现音视频文件的接入</a:t>
            </a:r>
          </a:p>
          <a:p>
            <a:r>
              <a:rPr lang="zh-CN" altLang="en-US" dirty="0"/>
              <a:t>实现标准</a:t>
            </a:r>
            <a:r>
              <a:rPr lang="en-US" altLang="zh-CN" dirty="0" err="1"/>
              <a:t>rtsp</a:t>
            </a:r>
            <a:r>
              <a:rPr lang="zh-CN" altLang="en-US" dirty="0"/>
              <a:t>的接入</a:t>
            </a:r>
          </a:p>
          <a:p>
            <a:r>
              <a:rPr lang="zh-CN" altLang="en-US" dirty="0"/>
              <a:t>实现</a:t>
            </a:r>
            <a:r>
              <a:rPr lang="en-US" altLang="zh-CN" dirty="0"/>
              <a:t>GB28181</a:t>
            </a:r>
            <a:r>
              <a:rPr lang="zh-CN" altLang="en-US" dirty="0"/>
              <a:t>的接入</a:t>
            </a:r>
          </a:p>
          <a:p>
            <a:r>
              <a:rPr lang="zh-CN" altLang="en-US" dirty="0"/>
              <a:t>通过</a:t>
            </a:r>
            <a:r>
              <a:rPr lang="en-US" altLang="zh-CN" dirty="0"/>
              <a:t>IPC SDK</a:t>
            </a:r>
            <a:r>
              <a:rPr lang="zh-CN" altLang="en-US" dirty="0"/>
              <a:t>接入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7659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BCFB15-D0D6-C44A-9C6A-4F88DED2D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实现音视频文件的接入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B6BB109-C82B-A841-9D89-19B40547D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修改</a:t>
            </a:r>
            <a:r>
              <a:rPr lang="en-US" altLang="zh-CN" dirty="0" err="1"/>
              <a:t>webrtc</a:t>
            </a:r>
            <a:r>
              <a:rPr lang="zh-CN" altLang="en-US" dirty="0"/>
              <a:t>自带的</a:t>
            </a:r>
            <a:r>
              <a:rPr lang="en-US" altLang="zh-CN" dirty="0"/>
              <a:t>file capturer</a:t>
            </a:r>
            <a:r>
              <a:rPr lang="zh-CN" altLang="en-US" dirty="0"/>
              <a:t>，实现文件读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992F65-0625-2541-AEC5-C72ED7C25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459" y="2380033"/>
            <a:ext cx="8648700" cy="22733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770A5C3-83E6-704C-A873-013FEDD43CC5}"/>
              </a:ext>
            </a:extLst>
          </p:cNvPr>
          <p:cNvSpPr/>
          <p:nvPr/>
        </p:nvSpPr>
        <p:spPr>
          <a:xfrm>
            <a:off x="957459" y="5230482"/>
            <a:ext cx="4934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1F2329"/>
                </a:solidFill>
              </a:rPr>
              <a:t>webrtc</a:t>
            </a:r>
            <a:r>
              <a:rPr lang="zh-CN" altLang="en-US" dirty="0">
                <a:solidFill>
                  <a:srgbClr val="1F2329"/>
                </a:solidFill>
              </a:rPr>
              <a:t>在接受</a:t>
            </a:r>
            <a:r>
              <a:rPr lang="en-US" altLang="zh-CN" dirty="0">
                <a:solidFill>
                  <a:srgbClr val="1F2329"/>
                </a:solidFill>
              </a:rPr>
              <a:t>sink</a:t>
            </a:r>
            <a:r>
              <a:rPr lang="zh-CN" altLang="en-US" dirty="0">
                <a:solidFill>
                  <a:srgbClr val="1F2329"/>
                </a:solidFill>
              </a:rPr>
              <a:t>注册时</a:t>
            </a:r>
            <a:r>
              <a:rPr lang="en-US" altLang="zh-CN" dirty="0">
                <a:solidFill>
                  <a:srgbClr val="1F2329"/>
                </a:solidFill>
              </a:rPr>
              <a:t>,</a:t>
            </a:r>
            <a:r>
              <a:rPr lang="zh-CN" altLang="en-US" dirty="0">
                <a:solidFill>
                  <a:srgbClr val="1F2329"/>
                </a:solidFill>
              </a:rPr>
              <a:t>回调</a:t>
            </a:r>
            <a:r>
              <a:rPr lang="en-US" altLang="zh-CN" dirty="0" err="1">
                <a:solidFill>
                  <a:srgbClr val="1F2329"/>
                </a:solidFill>
              </a:rPr>
              <a:t>AddOrUpdateSink</a:t>
            </a:r>
            <a:endParaRPr lang="en-US" altLang="zh-CN" b="0" dirty="0">
              <a:solidFill>
                <a:srgbClr val="1F232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1465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E301837-3D21-4749-A3B5-02E0ECC679AC}"/>
              </a:ext>
            </a:extLst>
          </p:cNvPr>
          <p:cNvSpPr/>
          <p:nvPr/>
        </p:nvSpPr>
        <p:spPr>
          <a:xfrm>
            <a:off x="675799" y="250614"/>
            <a:ext cx="6080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1F2329"/>
                </a:solidFill>
              </a:rPr>
              <a:t>class </a:t>
            </a:r>
            <a:r>
              <a:rPr lang="en-US" altLang="zh-CN" dirty="0" err="1">
                <a:solidFill>
                  <a:srgbClr val="1F2329"/>
                </a:solidFill>
              </a:rPr>
              <a:t>VideoDecoder</a:t>
            </a:r>
            <a:r>
              <a:rPr lang="en-US" altLang="zh-CN" dirty="0">
                <a:solidFill>
                  <a:srgbClr val="1F2329"/>
                </a:solidFill>
              </a:rPr>
              <a:t> : public </a:t>
            </a:r>
            <a:r>
              <a:rPr lang="en-US" altLang="zh-CN" dirty="0" err="1">
                <a:solidFill>
                  <a:srgbClr val="1F2329"/>
                </a:solidFill>
              </a:rPr>
              <a:t>webrtc</a:t>
            </a:r>
            <a:r>
              <a:rPr lang="en-US" altLang="zh-CN" dirty="0">
                <a:solidFill>
                  <a:srgbClr val="1F2329"/>
                </a:solidFill>
              </a:rPr>
              <a:t>::</a:t>
            </a:r>
            <a:r>
              <a:rPr lang="en-US" altLang="zh-CN" dirty="0" err="1">
                <a:solidFill>
                  <a:srgbClr val="1F2329"/>
                </a:solidFill>
              </a:rPr>
              <a:t>DecodedImageCallback</a:t>
            </a:r>
            <a:endParaRPr lang="en-US" altLang="zh-CN" b="0" dirty="0">
              <a:solidFill>
                <a:srgbClr val="1F2329"/>
              </a:solidFill>
              <a:effectLst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239DB1-A7CF-1A4C-8905-7F762902C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99" y="619946"/>
            <a:ext cx="8331200" cy="39243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11BE8D2-CF85-834A-8A26-A8BBB2EB2248}"/>
              </a:ext>
            </a:extLst>
          </p:cNvPr>
          <p:cNvSpPr/>
          <p:nvPr/>
        </p:nvSpPr>
        <p:spPr>
          <a:xfrm>
            <a:off x="675799" y="4544246"/>
            <a:ext cx="5450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1F2329"/>
                </a:solidFill>
              </a:rPr>
              <a:t>m_decoder</a:t>
            </a:r>
            <a:r>
              <a:rPr lang="en-US" altLang="zh-CN" dirty="0">
                <a:solidFill>
                  <a:srgbClr val="1F2329"/>
                </a:solidFill>
              </a:rPr>
              <a:t>-&gt;</a:t>
            </a:r>
            <a:r>
              <a:rPr lang="en-US" altLang="zh-CN" dirty="0" err="1">
                <a:solidFill>
                  <a:srgbClr val="1F2329"/>
                </a:solidFill>
              </a:rPr>
              <a:t>RegisterDecodeCompleteCallback</a:t>
            </a:r>
            <a:r>
              <a:rPr lang="en-US" altLang="zh-CN" dirty="0">
                <a:solidFill>
                  <a:srgbClr val="1F2329"/>
                </a:solidFill>
              </a:rPr>
              <a:t>(this);</a:t>
            </a:r>
            <a:endParaRPr lang="en-US" altLang="zh-CN" b="0" dirty="0">
              <a:solidFill>
                <a:srgbClr val="1F2329"/>
              </a:solidFill>
              <a:effectLst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046B9BE-0AC1-A948-8BF0-DE09CA786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753" y="4297994"/>
            <a:ext cx="4736491" cy="233334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CCC739E-767F-D54A-9957-3F8A05DD2F6D}"/>
              </a:ext>
            </a:extLst>
          </p:cNvPr>
          <p:cNvSpPr/>
          <p:nvPr/>
        </p:nvSpPr>
        <p:spPr>
          <a:xfrm>
            <a:off x="353064" y="561104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1F2329"/>
                </a:solidFill>
              </a:rPr>
              <a:t>为了保证读文件的帧率和延时需要在</a:t>
            </a:r>
            <a:r>
              <a:rPr lang="en-US" altLang="zh-CN" dirty="0">
                <a:solidFill>
                  <a:srgbClr val="1F2329"/>
                </a:solidFill>
              </a:rPr>
              <a:t>Decoded</a:t>
            </a:r>
            <a:r>
              <a:rPr lang="zh-CN" altLang="en-US" dirty="0">
                <a:solidFill>
                  <a:srgbClr val="1F2329"/>
                </a:solidFill>
              </a:rPr>
              <a:t>回调里面人为的添加延时</a:t>
            </a:r>
            <a:endParaRPr lang="zh-CN" altLang="en-US" b="0" dirty="0">
              <a:solidFill>
                <a:srgbClr val="1F232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18381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8195244-5584-634B-8014-EA5F0552C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39" y="0"/>
            <a:ext cx="6495094" cy="38712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096E11D-A8D7-5046-81AD-CA9744785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099" y="3936478"/>
            <a:ext cx="72136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795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8B33EBD-88D1-3345-B2D0-445BA75B3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34" y="293317"/>
            <a:ext cx="7875726" cy="9718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101B4F1-5B10-C848-A691-3CC6F3C59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350" y="1783393"/>
            <a:ext cx="75184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214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61F125-4D91-5F42-8EB1-8E883F0EF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实现标准</a:t>
            </a:r>
            <a:r>
              <a:rPr lang="en-US" altLang="zh-CN" dirty="0" err="1"/>
              <a:t>rtsp</a:t>
            </a:r>
            <a:r>
              <a:rPr lang="zh-CN" altLang="en-US" dirty="0"/>
              <a:t>的接入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873375-830D-544A-A8D9-06E46CB8C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通过</a:t>
            </a:r>
            <a:r>
              <a:rPr kumimoji="1" lang="en-US" altLang="zh-CN" dirty="0" err="1"/>
              <a:t>ffmpeg</a:t>
            </a:r>
            <a:r>
              <a:rPr kumimoji="1" lang="zh-CN" altLang="en-US" dirty="0"/>
              <a:t>接入</a:t>
            </a:r>
            <a:r>
              <a:rPr kumimoji="1" lang="en-US" altLang="zh-CN" dirty="0" err="1"/>
              <a:t>rtsp</a:t>
            </a:r>
            <a:r>
              <a:rPr kumimoji="1" lang="zh-CN" altLang="en-US" dirty="0"/>
              <a:t>数据流</a:t>
            </a:r>
            <a:endParaRPr kumimoji="1" lang="en-US" altLang="zh-CN" dirty="0"/>
          </a:p>
          <a:p>
            <a:r>
              <a:rPr kumimoji="1" lang="zh-CN" altLang="en-US" dirty="0"/>
              <a:t>通过</a:t>
            </a:r>
            <a:r>
              <a:rPr kumimoji="1" lang="en-US" altLang="zh-CN" dirty="0"/>
              <a:t>live555</a:t>
            </a:r>
            <a:r>
              <a:rPr kumimoji="1" lang="zh-CN" altLang="en-US" dirty="0"/>
              <a:t>接入</a:t>
            </a:r>
            <a:r>
              <a:rPr kumimoji="1" lang="en-US" altLang="zh-CN" dirty="0" err="1"/>
              <a:t>rtsp</a:t>
            </a:r>
            <a:r>
              <a:rPr kumimoji="1" lang="zh-CN" altLang="en-US" dirty="0"/>
              <a:t>数据流</a:t>
            </a:r>
          </a:p>
        </p:txBody>
      </p:sp>
    </p:spTree>
    <p:extLst>
      <p:ext uri="{BB962C8B-B14F-4D97-AF65-F5344CB8AC3E}">
        <p14:creationId xmlns:p14="http://schemas.microsoft.com/office/powerpoint/2010/main" val="1335547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4A81F7-84CC-CC46-B532-1D051AA5D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</a:t>
            </a:r>
            <a:r>
              <a:rPr lang="en-US" altLang="zh-CN" dirty="0"/>
              <a:t>GB28181</a:t>
            </a:r>
            <a:r>
              <a:rPr lang="zh-CN" altLang="en-US" dirty="0"/>
              <a:t>的接入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F8606F-3CFA-F245-BBC2-23A13B8C2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通过</a:t>
            </a:r>
            <a:r>
              <a:rPr kumimoji="1" lang="en-US" altLang="zh-CN" dirty="0" err="1"/>
              <a:t>osip</a:t>
            </a:r>
            <a:r>
              <a:rPr kumimoji="1" lang="en-US" altLang="zh-CN" dirty="0"/>
              <a:t>/</a:t>
            </a:r>
            <a:r>
              <a:rPr lang="en-US" altLang="zh-CN" dirty="0" err="1"/>
              <a:t>eXosip</a:t>
            </a:r>
            <a:r>
              <a:rPr kumimoji="1" lang="zh-CN" altLang="en-US" dirty="0"/>
              <a:t>接入</a:t>
            </a:r>
            <a:r>
              <a:rPr kumimoji="1" lang="en-US" altLang="zh-CN" dirty="0"/>
              <a:t>gb28181</a:t>
            </a:r>
            <a:r>
              <a:rPr kumimoji="1" lang="zh-CN" altLang="en-US" dirty="0"/>
              <a:t>协议</a:t>
            </a:r>
            <a:endParaRPr kumimoji="1" lang="en-US" altLang="zh-CN" dirty="0"/>
          </a:p>
          <a:p>
            <a:r>
              <a:rPr kumimoji="1" lang="zh-CN" altLang="en-US" dirty="0"/>
              <a:t>通过</a:t>
            </a:r>
            <a:r>
              <a:rPr kumimoji="1" lang="en-US" altLang="zh-CN" dirty="0" err="1"/>
              <a:t>pjsip</a:t>
            </a:r>
            <a:r>
              <a:rPr kumimoji="1" lang="zh-CN" altLang="en-US" dirty="0"/>
              <a:t>接入</a:t>
            </a:r>
            <a:r>
              <a:rPr kumimoji="1" lang="en-US" altLang="zh-CN" dirty="0"/>
              <a:t>gb28181</a:t>
            </a:r>
            <a:r>
              <a:rPr kumimoji="1" lang="zh-CN" altLang="en-US" dirty="0"/>
              <a:t>协议</a:t>
            </a:r>
            <a:endParaRPr kumimoji="1" lang="en-US" altLang="zh-CN" dirty="0"/>
          </a:p>
          <a:p>
            <a:r>
              <a:rPr kumimoji="1" lang="zh-CN" altLang="en-US" dirty="0"/>
              <a:t>通过自定义解析接入</a:t>
            </a:r>
            <a:r>
              <a:rPr kumimoji="1" lang="en-US" altLang="zh-CN" dirty="0"/>
              <a:t>gb28181</a:t>
            </a:r>
            <a:r>
              <a:rPr kumimoji="1" lang="zh-CN" altLang="en-US" dirty="0"/>
              <a:t>协议</a:t>
            </a:r>
            <a:endParaRPr kumimoji="1" lang="en-US" altLang="zh-CN" dirty="0"/>
          </a:p>
          <a:p>
            <a:r>
              <a:rPr kumimoji="1" lang="zh-CN" altLang="en-US" dirty="0"/>
              <a:t>通过其他</a:t>
            </a:r>
            <a:r>
              <a:rPr kumimoji="1" lang="en-US" altLang="zh-CN" dirty="0"/>
              <a:t>sip</a:t>
            </a:r>
            <a:r>
              <a:rPr kumimoji="1" lang="zh-CN" altLang="en-US" dirty="0"/>
              <a:t>协议库比如</a:t>
            </a:r>
            <a:r>
              <a:rPr kumimoji="1" lang="en-US" altLang="zh-CN" dirty="0" err="1"/>
              <a:t>doubango</a:t>
            </a:r>
            <a:r>
              <a:rPr kumimoji="1" lang="zh-CN" altLang="en-US" dirty="0"/>
              <a:t>接入</a:t>
            </a:r>
          </a:p>
        </p:txBody>
      </p:sp>
    </p:spTree>
    <p:extLst>
      <p:ext uri="{BB962C8B-B14F-4D97-AF65-F5344CB8AC3E}">
        <p14:creationId xmlns:p14="http://schemas.microsoft.com/office/powerpoint/2010/main" val="2524972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01F542-F8CD-AD45-AB32-07774090C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Mediasoup</a:t>
            </a:r>
            <a:r>
              <a:rPr lang="zh-CN" altLang="en-US" dirty="0"/>
              <a:t>对接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B0DF19-5AC6-C043-A712-7A758AB55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协议对接</a:t>
            </a:r>
          </a:p>
          <a:p>
            <a:r>
              <a:rPr lang="zh-CN" altLang="en-US" dirty="0"/>
              <a:t>对接录制</a:t>
            </a:r>
          </a:p>
          <a:p>
            <a:r>
              <a:rPr kumimoji="1" lang="zh-CN" altLang="en-US" dirty="0"/>
              <a:t>通过</a:t>
            </a:r>
            <a:r>
              <a:rPr kumimoji="1" lang="en-US" altLang="zh-CN" dirty="0"/>
              <a:t>node-fluent-</a:t>
            </a:r>
            <a:r>
              <a:rPr kumimoji="1" lang="en-US" altLang="zh-CN" dirty="0" err="1"/>
              <a:t>ffmpeg</a:t>
            </a:r>
            <a:r>
              <a:rPr kumimoji="1" lang="zh-CN" altLang="en-US" dirty="0"/>
              <a:t>实现</a:t>
            </a:r>
            <a:r>
              <a:rPr kumimoji="1" lang="en-US" altLang="zh-CN" dirty="0" err="1"/>
              <a:t>FFMpeg</a:t>
            </a:r>
            <a:r>
              <a:rPr kumimoji="1" lang="zh-CN" altLang="en-US" dirty="0"/>
              <a:t>进程管理</a:t>
            </a:r>
          </a:p>
          <a:p>
            <a:r>
              <a:rPr kumimoji="1" lang="zh-CN" altLang="en-US" dirty="0"/>
              <a:t>通过</a:t>
            </a:r>
            <a:r>
              <a:rPr kumimoji="1" lang="en-US" altLang="zh-CN" dirty="0" err="1"/>
              <a:t>ffmpeg</a:t>
            </a:r>
            <a:r>
              <a:rPr kumimoji="1" lang="en-US" altLang="zh-CN" dirty="0"/>
              <a:t> pipe(</a:t>
            </a:r>
            <a:r>
              <a:rPr kumimoji="1" lang="zh-CN" altLang="en-US" dirty="0"/>
              <a:t>或</a:t>
            </a:r>
            <a:r>
              <a:rPr kumimoji="1" lang="en-US" altLang="zh-CN" dirty="0" err="1"/>
              <a:t>zmq</a:t>
            </a:r>
            <a:r>
              <a:rPr kumimoji="1" lang="en-US" altLang="zh-CN" dirty="0"/>
              <a:t>)</a:t>
            </a:r>
            <a:r>
              <a:rPr kumimoji="1" lang="zh-CN" altLang="en-US" dirty="0"/>
              <a:t>方式</a:t>
            </a:r>
            <a:r>
              <a:rPr kumimoji="1" lang="en-US" altLang="zh-CN" dirty="0"/>
              <a:t>,</a:t>
            </a:r>
            <a:r>
              <a:rPr kumimoji="1" lang="zh-CN" altLang="en-US" dirty="0"/>
              <a:t>获取</a:t>
            </a:r>
            <a:r>
              <a:rPr kumimoji="1" lang="en-US" altLang="zh-CN" dirty="0"/>
              <a:t>SDP</a:t>
            </a:r>
          </a:p>
          <a:p>
            <a:r>
              <a:rPr kumimoji="1" lang="zh-CN" altLang="en-US" dirty="0"/>
              <a:t>通过</a:t>
            </a:r>
            <a:r>
              <a:rPr kumimoji="1" lang="en-US" altLang="zh-CN" dirty="0" err="1"/>
              <a:t>plainrtp</a:t>
            </a:r>
            <a:r>
              <a:rPr kumimoji="1" lang="zh-CN" altLang="en-US" dirty="0"/>
              <a:t>对接</a:t>
            </a:r>
            <a:r>
              <a:rPr kumimoji="1" lang="en-US" altLang="zh-CN" dirty="0" err="1"/>
              <a:t>Mediasoup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6897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7DBF18-114F-4974-9F2E-B1BE3EEF9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Webrtc-PlainRtp</a:t>
            </a:r>
            <a:r>
              <a:rPr lang="zh-CN" altLang="en-US" dirty="0"/>
              <a:t>流程图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F29D4B-10B1-4D02-8BFA-9F8D90C82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6608"/>
            <a:ext cx="10641566" cy="460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06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F9EE52-3DC1-AC4F-9968-22FB3E32C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B2CFDC-4535-604D-B571-F38C758D0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传统流媒体介绍</a:t>
            </a:r>
          </a:p>
          <a:p>
            <a:r>
              <a:rPr lang="en-US" altLang="zh-CN" dirty="0"/>
              <a:t>RTC</a:t>
            </a:r>
            <a:r>
              <a:rPr lang="zh-CN" altLang="en-US" dirty="0"/>
              <a:t>技术介绍</a:t>
            </a:r>
          </a:p>
          <a:p>
            <a:r>
              <a:rPr lang="en-US" altLang="zh-CN" dirty="0"/>
              <a:t>SFU</a:t>
            </a:r>
            <a:r>
              <a:rPr lang="zh-CN" altLang="en-US" dirty="0"/>
              <a:t>服务器介绍</a:t>
            </a:r>
          </a:p>
          <a:p>
            <a:r>
              <a:rPr lang="zh-CN" altLang="en-US" dirty="0"/>
              <a:t>系统架构和设计</a:t>
            </a:r>
          </a:p>
          <a:p>
            <a:r>
              <a:rPr lang="en-US" altLang="zh-CN" dirty="0" err="1"/>
              <a:t>Mediasoup</a:t>
            </a:r>
            <a:r>
              <a:rPr lang="zh-CN" altLang="en-US" dirty="0"/>
              <a:t>对接</a:t>
            </a:r>
          </a:p>
          <a:p>
            <a:r>
              <a:rPr lang="zh-CN" altLang="en-US" dirty="0"/>
              <a:t>应用案例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7852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F223CF-BC9F-43D4-8867-6B37D7C92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Webrtc-PlainRtp</a:t>
            </a:r>
            <a:r>
              <a:rPr lang="zh-CN" altLang="en-US" dirty="0"/>
              <a:t>流程说明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A4B54A-35A2-4036-8B60-A0739384F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前端通过</a:t>
            </a:r>
            <a:r>
              <a:rPr lang="en-US" altLang="zh-CN" dirty="0" err="1"/>
              <a:t>WebrtcTransport</a:t>
            </a:r>
            <a:r>
              <a:rPr lang="zh-CN" altLang="en-US" dirty="0"/>
              <a:t>链路向</a:t>
            </a:r>
            <a:r>
              <a:rPr lang="en-US" altLang="zh-CN" dirty="0" err="1"/>
              <a:t>Mediasoup</a:t>
            </a:r>
            <a:r>
              <a:rPr lang="zh-CN" altLang="en-US" dirty="0"/>
              <a:t>传输的视频流需采用</a:t>
            </a:r>
            <a:r>
              <a:rPr lang="en-US" altLang="zh-CN" dirty="0"/>
              <a:t>H.264 Codec</a:t>
            </a:r>
            <a:r>
              <a:rPr lang="zh-CN" altLang="en-US" dirty="0"/>
              <a:t>，否则转码压力将集中在</a:t>
            </a:r>
            <a:r>
              <a:rPr lang="en-US" altLang="zh-CN" dirty="0"/>
              <a:t>MCU</a:t>
            </a:r>
            <a:r>
              <a:rPr lang="zh-CN" altLang="en-US" dirty="0"/>
              <a:t>上；</a:t>
            </a:r>
            <a:endParaRPr lang="en-US" altLang="zh-CN" dirty="0"/>
          </a:p>
          <a:p>
            <a:r>
              <a:rPr lang="zh-CN" altLang="en-US" dirty="0"/>
              <a:t>如果</a:t>
            </a:r>
            <a:r>
              <a:rPr lang="en-US" altLang="zh-CN" dirty="0"/>
              <a:t>MCU</a:t>
            </a:r>
            <a:r>
              <a:rPr lang="zh-CN" altLang="en-US" dirty="0"/>
              <a:t>接受端启动较慢，在</a:t>
            </a:r>
            <a:r>
              <a:rPr lang="en-US" altLang="zh-CN" dirty="0" err="1"/>
              <a:t>PlainTransport</a:t>
            </a:r>
            <a:r>
              <a:rPr lang="zh-CN" altLang="en-US" dirty="0"/>
              <a:t>上创建</a:t>
            </a:r>
            <a:r>
              <a:rPr lang="en-US" altLang="zh-CN" dirty="0"/>
              <a:t>Consume</a:t>
            </a:r>
            <a:r>
              <a:rPr lang="zh-CN" altLang="en-US" dirty="0"/>
              <a:t>时，需将参数</a:t>
            </a:r>
            <a:r>
              <a:rPr lang="en-US" altLang="zh-CN" dirty="0"/>
              <a:t>Pause</a:t>
            </a:r>
            <a:r>
              <a:rPr lang="zh-CN" altLang="en-US" dirty="0"/>
              <a:t>设置为</a:t>
            </a:r>
            <a:r>
              <a:rPr lang="en-US" altLang="zh-CN" dirty="0"/>
              <a:t>true</a:t>
            </a:r>
            <a:r>
              <a:rPr lang="zh-CN" altLang="en-US" dirty="0"/>
              <a:t>，后面通过定时器或事件触发</a:t>
            </a:r>
            <a:r>
              <a:rPr lang="en-US" altLang="zh-CN" dirty="0"/>
              <a:t>Resume</a:t>
            </a:r>
            <a:r>
              <a:rPr lang="zh-CN" altLang="en-US" dirty="0"/>
              <a:t>进行媒体推送；</a:t>
            </a:r>
            <a:endParaRPr lang="en-US" altLang="zh-CN" dirty="0"/>
          </a:p>
          <a:p>
            <a:r>
              <a:rPr lang="en-US" altLang="zh-CN" dirty="0"/>
              <a:t>MCU</a:t>
            </a:r>
            <a:r>
              <a:rPr lang="zh-CN" altLang="en-US" dirty="0"/>
              <a:t>根据申请到的端口号动态生成</a:t>
            </a:r>
            <a:r>
              <a:rPr lang="en-US" altLang="zh-CN" dirty="0"/>
              <a:t>SDP</a:t>
            </a:r>
            <a:r>
              <a:rPr lang="zh-CN" altLang="en-US" dirty="0"/>
              <a:t>，并通过进程间的</a:t>
            </a:r>
            <a:r>
              <a:rPr lang="en-US" altLang="zh-CN" dirty="0"/>
              <a:t>Pipe</a:t>
            </a:r>
            <a:r>
              <a:rPr lang="zh-CN" altLang="en-US" dirty="0"/>
              <a:t>通道传输给</a:t>
            </a:r>
            <a:r>
              <a:rPr lang="en-US" altLang="zh-CN" dirty="0" err="1"/>
              <a:t>Ffmpeg</a:t>
            </a:r>
            <a:r>
              <a:rPr lang="zh-CN" altLang="en-US" dirty="0"/>
              <a:t>，实现</a:t>
            </a:r>
            <a:r>
              <a:rPr lang="en-US" altLang="zh-CN" dirty="0" err="1"/>
              <a:t>PlainRtp</a:t>
            </a:r>
            <a:r>
              <a:rPr lang="zh-CN" altLang="en-US" dirty="0"/>
              <a:t>转封装成</a:t>
            </a:r>
            <a:r>
              <a:rPr lang="en-US" altLang="zh-CN" dirty="0" err="1"/>
              <a:t>Rtmp</a:t>
            </a:r>
            <a:r>
              <a:rPr lang="en-US" altLang="zh-CN" dirty="0"/>
              <a:t>/</a:t>
            </a:r>
            <a:r>
              <a:rPr lang="en-US" altLang="zh-CN" dirty="0" err="1"/>
              <a:t>Rtsp</a:t>
            </a:r>
            <a:r>
              <a:rPr lang="zh-CN" altLang="en-US" dirty="0"/>
              <a:t>流媒体。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2075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39391E-0836-F14D-BEF9-EB547D757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应用案例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8A9855-33EA-D94E-99B8-D9AD707AA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监控摄像头数据通过机顶盒实时显示</a:t>
            </a:r>
          </a:p>
          <a:p>
            <a:r>
              <a:rPr lang="zh-CN" altLang="en-US" dirty="0"/>
              <a:t>将</a:t>
            </a:r>
            <a:r>
              <a:rPr lang="en-US" altLang="zh-CN" dirty="0"/>
              <a:t>HDMI SDI AVS </a:t>
            </a:r>
            <a:r>
              <a:rPr lang="zh-CN" altLang="en-US" dirty="0"/>
              <a:t>输出作为</a:t>
            </a:r>
            <a:r>
              <a:rPr lang="en-US" altLang="zh-CN" dirty="0" err="1"/>
              <a:t>webrtc</a:t>
            </a:r>
            <a:r>
              <a:rPr lang="zh-CN" altLang="en-US" dirty="0"/>
              <a:t>输入源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4694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8C22D9-AA35-7A42-99DF-2035BD039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监控摄像头数据通过机顶盒实时显示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14AC52-B3E2-BC46-A414-FF48C9E8F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428" y="1353856"/>
            <a:ext cx="2683179" cy="536635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264EA10-1B38-FD4E-9BD4-9AD1FB3BD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82" y="2435269"/>
            <a:ext cx="5551118" cy="277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13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58F916-EA02-4042-B55C-06E45F53F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将</a:t>
            </a:r>
            <a:r>
              <a:rPr lang="en-US" altLang="zh-CN" dirty="0"/>
              <a:t>HDMI SDI AVS </a:t>
            </a:r>
            <a:r>
              <a:rPr lang="zh-CN" altLang="en-US" dirty="0"/>
              <a:t>输出作为</a:t>
            </a:r>
            <a:r>
              <a:rPr lang="en-US" altLang="zh-CN" dirty="0" err="1"/>
              <a:t>webrtc</a:t>
            </a:r>
            <a:r>
              <a:rPr lang="zh-CN" altLang="en-US" dirty="0"/>
              <a:t>输入源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6A0DCE-0488-7843-90BB-E9C88D0BA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187" y="1916133"/>
            <a:ext cx="3264857" cy="435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489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2FCC21E-8096-8F43-A54F-93469C82D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867" y="1039661"/>
            <a:ext cx="3504958" cy="453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591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9DCDE0-18D4-4D4F-BC12-7EFE06F44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传统流媒体介绍</a:t>
            </a:r>
            <a:br>
              <a:rPr lang="zh-CN" altLang="en-US" dirty="0"/>
            </a:b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E8381C-D03F-7040-9D83-28DE6C0EA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传统流媒体场景介绍</a:t>
            </a:r>
          </a:p>
          <a:p>
            <a:r>
              <a:rPr lang="zh-CN" altLang="en-US" dirty="0"/>
              <a:t>传统流媒体常用协议介绍、</a:t>
            </a:r>
            <a:endParaRPr lang="en-US" altLang="zh-CN" dirty="0"/>
          </a:p>
          <a:p>
            <a:r>
              <a:rPr lang="zh-CN" altLang="en-US" dirty="0"/>
              <a:t>执法记录仪</a:t>
            </a:r>
          </a:p>
          <a:p>
            <a:r>
              <a:rPr lang="en-US" altLang="zh-CN" dirty="0"/>
              <a:t>IP</a:t>
            </a:r>
            <a:r>
              <a:rPr lang="zh-CN" altLang="en-US" dirty="0"/>
              <a:t>电视</a:t>
            </a:r>
          </a:p>
          <a:p>
            <a:endParaRPr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182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5D15E7-A6A2-F949-9B52-F180CFCF3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传统监控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65FD7E-47BB-7843-A856-FF8B95BA7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0" y="1690688"/>
            <a:ext cx="8255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245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D7C3CE-C679-5F44-8FF7-BC2F1CD2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传统视频会议</a:t>
            </a:r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4222017-B858-DB49-BE1D-0BAA8A81B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850" y="1579671"/>
            <a:ext cx="79883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46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42492B-FCF5-2846-B91E-54094E346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传统流媒体常用协议介绍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013841-6C3B-B646-AF45-5763F9A5F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标准协议</a:t>
            </a:r>
            <a:endParaRPr lang="en-US" altLang="zh-CN" dirty="0"/>
          </a:p>
          <a:p>
            <a:r>
              <a:rPr lang="en-US" altLang="zh-CN" dirty="0"/>
              <a:t>RTSP SIP GB28181 TS/PS</a:t>
            </a:r>
          </a:p>
          <a:p>
            <a:r>
              <a:rPr lang="zh-CN" altLang="en-US" dirty="0"/>
              <a:t>私有协议</a:t>
            </a:r>
            <a:endParaRPr lang="en-US" altLang="zh-CN" dirty="0"/>
          </a:p>
          <a:p>
            <a:r>
              <a:rPr lang="zh-CN" altLang="en-US" dirty="0"/>
              <a:t>基于</a:t>
            </a:r>
            <a:r>
              <a:rPr lang="en-US" altLang="zh-CN" dirty="0"/>
              <a:t>UDP</a:t>
            </a:r>
            <a:r>
              <a:rPr lang="zh-CN" altLang="en-US" dirty="0"/>
              <a:t>的传输 </a:t>
            </a:r>
            <a:endParaRPr lang="en-US" altLang="zh-CN" dirty="0"/>
          </a:p>
          <a:p>
            <a:r>
              <a:rPr lang="zh-CN" altLang="en-US" dirty="0"/>
              <a:t>海康大华的私有</a:t>
            </a:r>
            <a:r>
              <a:rPr lang="en-US" altLang="zh-CN" dirty="0"/>
              <a:t>SDK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4983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79A9C5-0D54-A447-AC4E-8765B057A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WEBRTC</a:t>
            </a:r>
            <a:r>
              <a:rPr lang="zh-CN" altLang="en-US" dirty="0"/>
              <a:t>技术优势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1D38F1-FBEE-304F-BE9A-78593F38A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完全跨平台，安卓，</a:t>
            </a:r>
            <a:r>
              <a:rPr lang="en-US" altLang="zh-CN" dirty="0"/>
              <a:t>IOS</a:t>
            </a:r>
            <a:r>
              <a:rPr lang="zh-CN" altLang="en-US" dirty="0"/>
              <a:t>，</a:t>
            </a:r>
            <a:r>
              <a:rPr lang="en-US" altLang="zh-CN" dirty="0"/>
              <a:t>CHROME</a:t>
            </a:r>
            <a:r>
              <a:rPr lang="zh-CN" altLang="en-US" dirty="0"/>
              <a:t>，</a:t>
            </a:r>
            <a:r>
              <a:rPr lang="en-US" altLang="zh-CN" dirty="0"/>
              <a:t>WIN</a:t>
            </a:r>
            <a:r>
              <a:rPr lang="zh-CN" altLang="en-US" dirty="0"/>
              <a:t>，</a:t>
            </a:r>
            <a:r>
              <a:rPr lang="en-US" altLang="zh-CN" dirty="0"/>
              <a:t>MAC</a:t>
            </a:r>
            <a:r>
              <a:rPr lang="zh-CN" altLang="en-US" dirty="0"/>
              <a:t>，</a:t>
            </a:r>
            <a:r>
              <a:rPr lang="en-US" altLang="zh-CN" dirty="0"/>
              <a:t>LINUX</a:t>
            </a:r>
          </a:p>
          <a:p>
            <a:r>
              <a:rPr lang="zh-CN" altLang="en-US" dirty="0"/>
              <a:t>强大的网络穿透能力支持协议，</a:t>
            </a:r>
            <a:r>
              <a:rPr lang="en-US" altLang="zh-CN" dirty="0"/>
              <a:t>STUN / TURN / ICE / Trickle ICE</a:t>
            </a:r>
          </a:p>
          <a:p>
            <a:r>
              <a:rPr lang="zh-CN" altLang="en-US" dirty="0"/>
              <a:t>强大的编解码兼容处理能力，</a:t>
            </a:r>
            <a:r>
              <a:rPr lang="en-US" altLang="zh-CN" dirty="0"/>
              <a:t>OPUS</a:t>
            </a:r>
            <a:r>
              <a:rPr lang="zh-CN" altLang="en-US" dirty="0"/>
              <a:t>，</a:t>
            </a:r>
            <a:r>
              <a:rPr lang="en-US" altLang="zh-CN" dirty="0"/>
              <a:t>VP8</a:t>
            </a:r>
            <a:r>
              <a:rPr lang="zh-CN" altLang="en-US" dirty="0"/>
              <a:t>，</a:t>
            </a:r>
            <a:r>
              <a:rPr lang="en-US" altLang="zh-CN" dirty="0"/>
              <a:t>VP9</a:t>
            </a:r>
            <a:r>
              <a:rPr lang="zh-CN" altLang="en-US" dirty="0"/>
              <a:t>，</a:t>
            </a:r>
            <a:r>
              <a:rPr lang="en-US" altLang="zh-CN" dirty="0"/>
              <a:t>H264</a:t>
            </a:r>
            <a:r>
              <a:rPr lang="zh-CN" altLang="en-US" dirty="0"/>
              <a:t>，</a:t>
            </a:r>
            <a:r>
              <a:rPr lang="en-US" altLang="zh-CN" dirty="0"/>
              <a:t>H265</a:t>
            </a:r>
          </a:p>
          <a:p>
            <a:r>
              <a:rPr lang="zh-CN" altLang="en-US" dirty="0"/>
              <a:t>强大的安全传输机制，</a:t>
            </a:r>
            <a:r>
              <a:rPr lang="en-US" altLang="zh-CN" dirty="0"/>
              <a:t>SRTP / SRTCP</a:t>
            </a:r>
            <a:r>
              <a:rPr lang="zh-CN" altLang="en-US" dirty="0"/>
              <a:t>，</a:t>
            </a:r>
            <a:r>
              <a:rPr lang="en-US" altLang="zh-CN" dirty="0"/>
              <a:t>DTLS / SCTP</a:t>
            </a:r>
          </a:p>
          <a:p>
            <a:r>
              <a:rPr lang="zh-CN" altLang="en-US" dirty="0"/>
              <a:t>支持不同的</a:t>
            </a:r>
            <a:r>
              <a:rPr lang="en-US" altLang="zh-CN" dirty="0"/>
              <a:t>CPU</a:t>
            </a:r>
            <a:r>
              <a:rPr lang="zh-CN" altLang="en-US" dirty="0"/>
              <a:t>架构编译，可适配国产处理器和系统</a:t>
            </a:r>
            <a:endParaRPr lang="en-US" altLang="zh-CN" dirty="0"/>
          </a:p>
          <a:p>
            <a:r>
              <a:rPr lang="zh-CN" altLang="en-US" dirty="0"/>
              <a:t>超好的降噪，回声消除处理效果</a:t>
            </a:r>
            <a:endParaRPr lang="en-US" altLang="zh-CN" dirty="0"/>
          </a:p>
          <a:p>
            <a:r>
              <a:rPr lang="zh-CN" altLang="en-US" dirty="0"/>
              <a:t>只是简单应用的话学习成本超低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5741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5D6526-0450-4C4A-9623-5FCDCAA46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SFU</a:t>
            </a:r>
            <a:r>
              <a:rPr lang="zh-CN" altLang="en-US" dirty="0"/>
              <a:t>服务器介绍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4E6B7E-5D12-CC44-BFBD-954B3A22B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mediasoup</a:t>
            </a:r>
            <a:r>
              <a:rPr lang="zh-CN" altLang="en-US" dirty="0"/>
              <a:t>是一款</a:t>
            </a:r>
            <a:r>
              <a:rPr lang="en-US" altLang="zh-CN" dirty="0" err="1"/>
              <a:t>webrtc</a:t>
            </a:r>
            <a:r>
              <a:rPr lang="en-US" altLang="zh-CN" dirty="0"/>
              <a:t> </a:t>
            </a:r>
            <a:r>
              <a:rPr lang="en-US" altLang="zh-CN" dirty="0" err="1"/>
              <a:t>sfu</a:t>
            </a:r>
            <a:r>
              <a:rPr lang="zh-CN" altLang="en-US" dirty="0"/>
              <a:t>的开源实现，官网为 </a:t>
            </a:r>
            <a:r>
              <a:rPr lang="en-US" altLang="zh-CN" dirty="0">
                <a:hlinkClick r:id="rId2"/>
              </a:rPr>
              <a:t>https://mediasoup.org/</a:t>
            </a:r>
            <a:endParaRPr lang="en-US" altLang="zh-CN" dirty="0"/>
          </a:p>
          <a:p>
            <a:r>
              <a:rPr lang="zh-CN" altLang="en-US" dirty="0"/>
              <a:t>代码简洁、高效，性能极佳</a:t>
            </a:r>
            <a:endParaRPr lang="en-US" altLang="zh-CN" dirty="0"/>
          </a:p>
          <a:p>
            <a:r>
              <a:rPr lang="en-US" altLang="zh-CN" dirty="0"/>
              <a:t> C++ </a:t>
            </a:r>
            <a:r>
              <a:rPr lang="zh-CN" altLang="en-US" dirty="0"/>
              <a:t>作为开发语言，底层使用 </a:t>
            </a:r>
            <a:r>
              <a:rPr lang="en-US" altLang="zh-CN" dirty="0" err="1"/>
              <a:t>libuv</a:t>
            </a:r>
            <a:r>
              <a:rPr lang="en-US" altLang="zh-CN" dirty="0"/>
              <a:t> </a:t>
            </a:r>
            <a:r>
              <a:rPr lang="zh-CN" altLang="en-US" dirty="0"/>
              <a:t>处理 </a:t>
            </a:r>
            <a:r>
              <a:rPr lang="en-US" altLang="zh-CN" dirty="0"/>
              <a:t>I/O </a:t>
            </a:r>
            <a:r>
              <a:rPr lang="zh-CN" altLang="en-US" dirty="0"/>
              <a:t>事件</a:t>
            </a:r>
            <a:endParaRPr lang="en-US" altLang="zh-CN" dirty="0"/>
          </a:p>
          <a:p>
            <a:r>
              <a:rPr lang="zh-CN" altLang="en-US" dirty="0"/>
              <a:t>生产者消费者处理模型简单易懂</a:t>
            </a:r>
            <a:endParaRPr lang="en-US" altLang="zh-CN" dirty="0"/>
          </a:p>
          <a:p>
            <a:r>
              <a:rPr lang="zh-CN" altLang="en-US" dirty="0"/>
              <a:t>缺点没有提供完善的多端支持以及高并发负载均衡</a:t>
            </a:r>
            <a:endParaRPr lang="en-US" altLang="zh-CN" dirty="0"/>
          </a:p>
          <a:p>
            <a:r>
              <a:rPr lang="zh-CN" altLang="en-US" dirty="0"/>
              <a:t>我们在他的基础上实现了各个端的</a:t>
            </a:r>
            <a:r>
              <a:rPr lang="en-US" altLang="zh-CN" dirty="0"/>
              <a:t>SDK</a:t>
            </a:r>
            <a:r>
              <a:rPr lang="zh-CN" altLang="en-US" dirty="0"/>
              <a:t>和服务器并发的负载均衡</a:t>
            </a:r>
            <a:endParaRPr lang="en-US" altLang="zh-CN" dirty="0"/>
          </a:p>
          <a:p>
            <a:endParaRPr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4096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6CFF98-AD60-B041-A6DC-1E272B0E4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MEDIASOUP</a:t>
            </a:r>
            <a:r>
              <a:rPr kumimoji="1" lang="zh-CN" altLang="en-US" dirty="0"/>
              <a:t>拓扑图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C35C59-D3B9-004B-9E75-45871E7BD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1357073"/>
            <a:ext cx="86487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13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558</Words>
  <Application>Microsoft Macintosh PowerPoint</Application>
  <PresentationFormat>宽屏</PresentationFormat>
  <Paragraphs>73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8" baseType="lpstr">
      <vt:lpstr>等线</vt:lpstr>
      <vt:lpstr>等线 Light</vt:lpstr>
      <vt:lpstr>Arial</vt:lpstr>
      <vt:lpstr>Office 主题​​</vt:lpstr>
      <vt:lpstr>RTC在传统流媒体行业的应用实践 </vt:lpstr>
      <vt:lpstr>目录</vt:lpstr>
      <vt:lpstr>传统流媒体介绍 </vt:lpstr>
      <vt:lpstr>传统监控</vt:lpstr>
      <vt:lpstr>传统视频会议 </vt:lpstr>
      <vt:lpstr>传统流媒体常用协议介绍</vt:lpstr>
      <vt:lpstr>WEBRTC技术优势</vt:lpstr>
      <vt:lpstr>SFU服务器介绍</vt:lpstr>
      <vt:lpstr>MEDIASOUP拓扑图</vt:lpstr>
      <vt:lpstr>系统架构和设计</vt:lpstr>
      <vt:lpstr>边缘流媒体业务的接入</vt:lpstr>
      <vt:lpstr>实现音视频文件的接入</vt:lpstr>
      <vt:lpstr>PowerPoint 演示文稿</vt:lpstr>
      <vt:lpstr>PowerPoint 演示文稿</vt:lpstr>
      <vt:lpstr>PowerPoint 演示文稿</vt:lpstr>
      <vt:lpstr>实现标准rtsp的接入</vt:lpstr>
      <vt:lpstr>实现GB28181的接入</vt:lpstr>
      <vt:lpstr>Mediasoup对接</vt:lpstr>
      <vt:lpstr>Webrtc-PlainRtp流程图</vt:lpstr>
      <vt:lpstr>Webrtc-PlainRtp流程说明</vt:lpstr>
      <vt:lpstr>应用案例</vt:lpstr>
      <vt:lpstr>监控摄像头数据通过机顶盒实时显示</vt:lpstr>
      <vt:lpstr>将HDMI SDI AVS 输出作为webrtc输入源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92</cp:revision>
  <dcterms:created xsi:type="dcterms:W3CDTF">2020-08-19T01:09:54Z</dcterms:created>
  <dcterms:modified xsi:type="dcterms:W3CDTF">2020-09-17T12:14:58Z</dcterms:modified>
</cp:coreProperties>
</file>